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handoutMasterIdLst>
    <p:handoutMasterId r:id="rId22"/>
  </p:handoutMasterIdLst>
  <p:sldIdLst>
    <p:sldId id="293" r:id="rId2"/>
    <p:sldId id="259" r:id="rId3"/>
    <p:sldId id="294" r:id="rId4"/>
    <p:sldId id="323" r:id="rId5"/>
    <p:sldId id="321" r:id="rId6"/>
    <p:sldId id="296" r:id="rId7"/>
    <p:sldId id="324" r:id="rId8"/>
    <p:sldId id="326" r:id="rId9"/>
    <p:sldId id="325" r:id="rId10"/>
    <p:sldId id="327" r:id="rId11"/>
    <p:sldId id="332" r:id="rId12"/>
    <p:sldId id="330" r:id="rId13"/>
    <p:sldId id="329" r:id="rId14"/>
    <p:sldId id="328" r:id="rId15"/>
    <p:sldId id="331" r:id="rId16"/>
    <p:sldId id="333" r:id="rId17"/>
    <p:sldId id="322" r:id="rId18"/>
    <p:sldId id="334" r:id="rId19"/>
    <p:sldId id="297" r:id="rId20"/>
  </p:sldIdLst>
  <p:sldSz cx="9144000" cy="6858000" type="screen4x3"/>
  <p:notesSz cx="6858000" cy="9144000"/>
  <p:embeddedFontLst>
    <p:embeddedFont>
      <p:font typeface="굴림체" panose="020B0609000101010101" pitchFamily="49" charset="-127"/>
      <p:regular r:id="rId23"/>
    </p:embeddedFont>
    <p:embeddedFont>
      <p:font typeface="맑은 고딕" panose="020B0503020000020004" pitchFamily="34" charset="-127"/>
      <p:regular r:id="rId24"/>
      <p:bold r:id="rId2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66B"/>
    <a:srgbClr val="D8453E"/>
    <a:srgbClr val="0F3A55"/>
    <a:srgbClr val="337BA9"/>
    <a:srgbClr val="EE6F10"/>
    <a:srgbClr val="7C2A3B"/>
    <a:srgbClr val="3F6603"/>
    <a:srgbClr val="F07E28"/>
    <a:srgbClr val="070805"/>
    <a:srgbClr val="F6B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792" autoAdjust="0"/>
  </p:normalViewPr>
  <p:slideViewPr>
    <p:cSldViewPr>
      <p:cViewPr varScale="1">
        <p:scale>
          <a:sx n="81" d="100"/>
          <a:sy n="81" d="100"/>
        </p:scale>
        <p:origin x="1092"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2024-08-28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2024-08-28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2024-08-28</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0" y="836712"/>
            <a:ext cx="9144000" cy="1364712"/>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06266B"/>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2024-08-28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2024-08-28</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8742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2024-08-28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12776"/>
            <a:ext cx="8402525"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2024-08-28</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12776"/>
            <a:ext cx="8402525"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8742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06266B"/>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2024-08-28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927148" y="2708919"/>
            <a:ext cx="5741195" cy="1440161"/>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06266B"/>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2024-08-28</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businesstravelnewseurope.com/Air-Travel/IATA-hits-out-at-US-airline-delay-compensation-plan" TargetMode="External"/><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1000logos.net/"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0" y="397874"/>
            <a:ext cx="9144000" cy="1364712"/>
          </a:xfrm>
        </p:spPr>
        <p:txBody>
          <a:bodyPr/>
          <a:lstStyle/>
          <a:p>
            <a:r>
              <a:rPr lang="en-US" altLang="ko-KR" dirty="0"/>
              <a:t>Flight Delay Analysis</a:t>
            </a:r>
            <a:endParaRPr lang="ko-KR" altLang="en-US" b="1" dirty="0"/>
          </a:p>
        </p:txBody>
      </p:sp>
      <p:sp>
        <p:nvSpPr>
          <p:cNvPr id="18" name="직사각형 17"/>
          <p:cNvSpPr/>
          <p:nvPr/>
        </p:nvSpPr>
        <p:spPr>
          <a:xfrm>
            <a:off x="1475656" y="1406613"/>
            <a:ext cx="6192688"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dirty="0">
                <a:solidFill>
                  <a:schemeClr val="bg1">
                    <a:lumMod val="65000"/>
                  </a:schemeClr>
                </a:solidFill>
                <a:latin typeface="+mj-lt"/>
                <a:ea typeface="맑은 고딕" pitchFamily="50" charset="-127"/>
                <a:cs typeface="굴림" pitchFamily="50" charset="-127"/>
              </a:rPr>
              <a:t>Project 1 - KU Data Analytics Bootcamp</a:t>
            </a:r>
          </a:p>
        </p:txBody>
      </p:sp>
      <p:sp>
        <p:nvSpPr>
          <p:cNvPr id="2" name="TextBox 1">
            <a:extLst>
              <a:ext uri="{FF2B5EF4-FFF2-40B4-BE49-F238E27FC236}">
                <a16:creationId xmlns:a16="http://schemas.microsoft.com/office/drawing/2014/main" id="{33070CEA-D770-4B75-ABC5-9A052BCACF72}"/>
              </a:ext>
            </a:extLst>
          </p:cNvPr>
          <p:cNvSpPr txBox="1"/>
          <p:nvPr/>
        </p:nvSpPr>
        <p:spPr>
          <a:xfrm>
            <a:off x="2771800" y="1842907"/>
            <a:ext cx="1512168" cy="369332"/>
          </a:xfrm>
          <a:prstGeom prst="rect">
            <a:avLst/>
          </a:prstGeom>
          <a:noFill/>
        </p:spPr>
        <p:txBody>
          <a:bodyPr wrap="square" rtlCol="0">
            <a:spAutoFit/>
          </a:bodyPr>
          <a:lstStyle/>
          <a:p>
            <a:r>
              <a:rPr lang="en-US" b="1" dirty="0"/>
              <a:t>Presented by:</a:t>
            </a:r>
          </a:p>
        </p:txBody>
      </p:sp>
      <p:sp>
        <p:nvSpPr>
          <p:cNvPr id="3" name="TextBox 2">
            <a:extLst>
              <a:ext uri="{FF2B5EF4-FFF2-40B4-BE49-F238E27FC236}">
                <a16:creationId xmlns:a16="http://schemas.microsoft.com/office/drawing/2014/main" id="{D74F3D4A-9D7F-439C-92A9-3ED038981F00}"/>
              </a:ext>
            </a:extLst>
          </p:cNvPr>
          <p:cNvSpPr txBox="1"/>
          <p:nvPr/>
        </p:nvSpPr>
        <p:spPr>
          <a:xfrm>
            <a:off x="4283612" y="1831583"/>
            <a:ext cx="1323504" cy="369332"/>
          </a:xfrm>
          <a:prstGeom prst="rect">
            <a:avLst/>
          </a:prstGeom>
          <a:noFill/>
        </p:spPr>
        <p:txBody>
          <a:bodyPr wrap="none" rtlCol="0">
            <a:spAutoFit/>
          </a:bodyPr>
          <a:lstStyle/>
          <a:p>
            <a:r>
              <a:rPr lang="en-US" dirty="0" err="1"/>
              <a:t>Peiwen</a:t>
            </a:r>
            <a:r>
              <a:rPr lang="en-US" dirty="0"/>
              <a:t> Chiu</a:t>
            </a:r>
          </a:p>
        </p:txBody>
      </p:sp>
      <p:pic>
        <p:nvPicPr>
          <p:cNvPr id="4" name="Picture 3">
            <a:extLst>
              <a:ext uri="{FF2B5EF4-FFF2-40B4-BE49-F238E27FC236}">
                <a16:creationId xmlns:a16="http://schemas.microsoft.com/office/drawing/2014/main" id="{0CC1E7F0-4112-4E6E-BA6B-7B7E7560AA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4699" y="1830835"/>
            <a:ext cx="307481" cy="299160"/>
          </a:xfrm>
          <a:prstGeom prst="rect">
            <a:avLst/>
          </a:prstGeom>
        </p:spPr>
      </p:pic>
      <p:sp>
        <p:nvSpPr>
          <p:cNvPr id="5" name="TextBox 4">
            <a:extLst>
              <a:ext uri="{FF2B5EF4-FFF2-40B4-BE49-F238E27FC236}">
                <a16:creationId xmlns:a16="http://schemas.microsoft.com/office/drawing/2014/main" id="{B3567472-1474-4150-B750-B5283C1E324C}"/>
              </a:ext>
            </a:extLst>
          </p:cNvPr>
          <p:cNvSpPr txBox="1"/>
          <p:nvPr/>
        </p:nvSpPr>
        <p:spPr>
          <a:xfrm>
            <a:off x="4847099" y="2198483"/>
            <a:ext cx="1219821" cy="369332"/>
          </a:xfrm>
          <a:prstGeom prst="rect">
            <a:avLst/>
          </a:prstGeom>
          <a:noFill/>
        </p:spPr>
        <p:txBody>
          <a:bodyPr wrap="none" rtlCol="0">
            <a:spAutoFit/>
          </a:bodyPr>
          <a:lstStyle/>
          <a:p>
            <a:r>
              <a:rPr lang="en-US" dirty="0"/>
              <a:t>Jen Zapata </a:t>
            </a:r>
          </a:p>
        </p:txBody>
      </p:sp>
      <p:sp>
        <p:nvSpPr>
          <p:cNvPr id="6" name="TextBox 5">
            <a:extLst>
              <a:ext uri="{FF2B5EF4-FFF2-40B4-BE49-F238E27FC236}">
                <a16:creationId xmlns:a16="http://schemas.microsoft.com/office/drawing/2014/main" id="{F61D10F5-3FCD-4359-876E-809A9203E9C6}"/>
              </a:ext>
            </a:extLst>
          </p:cNvPr>
          <p:cNvSpPr txBox="1"/>
          <p:nvPr/>
        </p:nvSpPr>
        <p:spPr>
          <a:xfrm>
            <a:off x="4298141" y="2568557"/>
            <a:ext cx="1031180" cy="369332"/>
          </a:xfrm>
          <a:prstGeom prst="rect">
            <a:avLst/>
          </a:prstGeom>
          <a:noFill/>
        </p:spPr>
        <p:txBody>
          <a:bodyPr wrap="none" rtlCol="0">
            <a:spAutoFit/>
          </a:bodyPr>
          <a:lstStyle/>
          <a:p>
            <a:r>
              <a:rPr lang="en-US" dirty="0"/>
              <a:t>Heidi Fox</a:t>
            </a:r>
          </a:p>
        </p:txBody>
      </p:sp>
      <p:pic>
        <p:nvPicPr>
          <p:cNvPr id="8" name="Picture 7">
            <a:extLst>
              <a:ext uri="{FF2B5EF4-FFF2-40B4-BE49-F238E27FC236}">
                <a16:creationId xmlns:a16="http://schemas.microsoft.com/office/drawing/2014/main" id="{B17BEA75-4B19-44FF-864C-269914A63A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4698" y="2566970"/>
            <a:ext cx="307481" cy="311703"/>
          </a:xfrm>
          <a:prstGeom prst="rect">
            <a:avLst/>
          </a:prstGeom>
        </p:spPr>
      </p:pic>
      <p:pic>
        <p:nvPicPr>
          <p:cNvPr id="30" name="Picture 29">
            <a:extLst>
              <a:ext uri="{FF2B5EF4-FFF2-40B4-BE49-F238E27FC236}">
                <a16:creationId xmlns:a16="http://schemas.microsoft.com/office/drawing/2014/main" id="{22866CF5-D54B-4806-8527-5F09BEE9B0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2321" y="2198483"/>
            <a:ext cx="348280" cy="2899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11" y="1628800"/>
            <a:ext cx="9143999" cy="4847742"/>
          </a:xfrm>
          <a:prstGeom prst="rect">
            <a:avLst/>
          </a:prstGeom>
        </p:spPr>
      </p:pic>
    </p:spTree>
    <p:extLst>
      <p:ext uri="{BB962C8B-B14F-4D97-AF65-F5344CB8AC3E}">
        <p14:creationId xmlns:p14="http://schemas.microsoft.com/office/powerpoint/2010/main" val="159396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9387" y="1484784"/>
            <a:ext cx="7685226" cy="4847741"/>
          </a:xfrm>
          <a:prstGeom prst="rect">
            <a:avLst/>
          </a:prstGeom>
        </p:spPr>
      </p:pic>
    </p:spTree>
    <p:extLst>
      <p:ext uri="{BB962C8B-B14F-4D97-AF65-F5344CB8AC3E}">
        <p14:creationId xmlns:p14="http://schemas.microsoft.com/office/powerpoint/2010/main" val="2229957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1652" y="1556792"/>
            <a:ext cx="7560696" cy="4847741"/>
          </a:xfrm>
          <a:prstGeom prst="rect">
            <a:avLst/>
          </a:prstGeom>
        </p:spPr>
      </p:pic>
    </p:spTree>
    <p:extLst>
      <p:ext uri="{BB962C8B-B14F-4D97-AF65-F5344CB8AC3E}">
        <p14:creationId xmlns:p14="http://schemas.microsoft.com/office/powerpoint/2010/main" val="51685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359" y="1484784"/>
            <a:ext cx="7765282" cy="4847741"/>
          </a:xfrm>
          <a:prstGeom prst="rect">
            <a:avLst/>
          </a:prstGeom>
        </p:spPr>
      </p:pic>
    </p:spTree>
    <p:extLst>
      <p:ext uri="{BB962C8B-B14F-4D97-AF65-F5344CB8AC3E}">
        <p14:creationId xmlns:p14="http://schemas.microsoft.com/office/powerpoint/2010/main" val="369417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359" y="1628800"/>
            <a:ext cx="7765282" cy="4847742"/>
          </a:xfrm>
          <a:prstGeom prst="rect">
            <a:avLst/>
          </a:prstGeom>
        </p:spPr>
      </p:pic>
    </p:spTree>
    <p:extLst>
      <p:ext uri="{BB962C8B-B14F-4D97-AF65-F5344CB8AC3E}">
        <p14:creationId xmlns:p14="http://schemas.microsoft.com/office/powerpoint/2010/main" val="413018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359" y="1484784"/>
            <a:ext cx="7765282" cy="4847741"/>
          </a:xfrm>
          <a:prstGeom prst="rect">
            <a:avLst/>
          </a:prstGeom>
        </p:spPr>
      </p:pic>
    </p:spTree>
    <p:extLst>
      <p:ext uri="{BB962C8B-B14F-4D97-AF65-F5344CB8AC3E}">
        <p14:creationId xmlns:p14="http://schemas.microsoft.com/office/powerpoint/2010/main" val="3999297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 - Conclusion</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8" y="1132991"/>
            <a:ext cx="8496944" cy="2308324"/>
          </a:xfrm>
          <a:prstGeom prst="rect">
            <a:avLst/>
          </a:prstGeom>
          <a:noFill/>
        </p:spPr>
        <p:txBody>
          <a:bodyPr wrap="square" rtlCol="0">
            <a:spAutoFit/>
          </a:bodyPr>
          <a:lstStyle/>
          <a:p>
            <a:r>
              <a:rPr lang="en-US" dirty="0"/>
              <a:t>Southwest Airlines generally experiences higher delays across most categories, especially   in carrier and late aircraft delays, which indicating significant operational challenges. </a:t>
            </a:r>
          </a:p>
          <a:p>
            <a:endParaRPr lang="en-US" dirty="0"/>
          </a:p>
          <a:p>
            <a:r>
              <a:rPr lang="en-US" dirty="0"/>
              <a:t>American Airlines shows a broad range of delays, especially in weather and security </a:t>
            </a:r>
          </a:p>
          <a:p>
            <a:r>
              <a:rPr lang="en-US" dirty="0"/>
              <a:t>categories, pointing to specific areas needing improvement in their operation procedures. </a:t>
            </a:r>
          </a:p>
          <a:p>
            <a:endParaRPr lang="en-US" dirty="0"/>
          </a:p>
          <a:p>
            <a:r>
              <a:rPr lang="en-US" dirty="0"/>
              <a:t>Delta Airlines and United Airlines generally perform better with lower delays across most  categories, suggesting effective operations and management. </a:t>
            </a:r>
          </a:p>
        </p:txBody>
      </p:sp>
      <p:pic>
        <p:nvPicPr>
          <p:cNvPr id="1026" name="Picture 2" descr="UK looks to change airline delay compensation rules">
            <a:extLst>
              <a:ext uri="{FF2B5EF4-FFF2-40B4-BE49-F238E27FC236}">
                <a16:creationId xmlns:a16="http://schemas.microsoft.com/office/drawing/2014/main" id="{01EBB588-48DD-0815-7361-426CA4FA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97" y="3782115"/>
            <a:ext cx="3544069" cy="2364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92C918-8A80-AA68-E743-1E31A2756447}"/>
              </a:ext>
            </a:extLst>
          </p:cNvPr>
          <p:cNvSpPr txBox="1"/>
          <p:nvPr/>
        </p:nvSpPr>
        <p:spPr>
          <a:xfrm>
            <a:off x="467544" y="6211669"/>
            <a:ext cx="4572000" cy="646331"/>
          </a:xfrm>
          <a:prstGeom prst="rect">
            <a:avLst/>
          </a:prstGeom>
          <a:noFill/>
        </p:spPr>
        <p:txBody>
          <a:bodyPr wrap="square">
            <a:spAutoFit/>
          </a:bodyPr>
          <a:lstStyle/>
          <a:p>
            <a:r>
              <a:rPr lang="en-US" sz="1200" dirty="0">
                <a:hlinkClick r:id="rId3"/>
              </a:rPr>
              <a:t>https://www.businesstravelnewseurope.com/Air-Travel/IATA-hits-out-at-US-airline-delay-compensation-plan</a:t>
            </a:r>
            <a:endParaRPr lang="en-US" sz="1200" dirty="0"/>
          </a:p>
          <a:p>
            <a:endParaRPr lang="en-US" sz="1200" dirty="0"/>
          </a:p>
        </p:txBody>
      </p:sp>
    </p:spTree>
    <p:extLst>
      <p:ext uri="{BB962C8B-B14F-4D97-AF65-F5344CB8AC3E}">
        <p14:creationId xmlns:p14="http://schemas.microsoft.com/office/powerpoint/2010/main" val="213537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Airports &amp; Airlines Impact </a:t>
            </a:r>
            <a:endParaRPr lang="ko-KR" altLang="en-US" dirty="0"/>
          </a:p>
        </p:txBody>
      </p:sp>
      <p:pic>
        <p:nvPicPr>
          <p:cNvPr id="3" name="Picture 2">
            <a:extLst>
              <a:ext uri="{FF2B5EF4-FFF2-40B4-BE49-F238E27FC236}">
                <a16:creationId xmlns:a16="http://schemas.microsoft.com/office/drawing/2014/main" id="{E89D1186-747E-6F11-F862-8840910529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196752"/>
            <a:ext cx="4596301" cy="27960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08D707-99C6-B1FE-A182-AACDA84E1EAF}"/>
              </a:ext>
            </a:extLst>
          </p:cNvPr>
          <p:cNvSpPr txBox="1"/>
          <p:nvPr/>
        </p:nvSpPr>
        <p:spPr>
          <a:xfrm>
            <a:off x="5292080" y="1772816"/>
            <a:ext cx="3035022" cy="1015663"/>
          </a:xfrm>
          <a:prstGeom prst="rect">
            <a:avLst/>
          </a:prstGeom>
          <a:noFill/>
        </p:spPr>
        <p:txBody>
          <a:bodyPr wrap="square">
            <a:spAutoFit/>
          </a:bodyPr>
          <a:lstStyle/>
          <a:p>
            <a:r>
              <a:rPr lang="en-US" sz="1000" b="1" dirty="0"/>
              <a:t>The graph highlights the variability in delay times across different airports and airlines, with major hub airports </a:t>
            </a:r>
          </a:p>
          <a:p>
            <a:r>
              <a:rPr lang="en-US" sz="1000" b="1" dirty="0"/>
              <a:t>showing more significant delays. It underscores the challenges faced by airlines operating in congested or </a:t>
            </a:r>
          </a:p>
          <a:p>
            <a:r>
              <a:rPr lang="en-US" sz="1000" b="1" dirty="0"/>
              <a:t>weather-prone airports and the potential need for </a:t>
            </a:r>
          </a:p>
          <a:p>
            <a:r>
              <a:rPr lang="en-US" sz="1000" b="1" dirty="0"/>
              <a:t>operational improvements.</a:t>
            </a:r>
          </a:p>
        </p:txBody>
      </p:sp>
      <p:pic>
        <p:nvPicPr>
          <p:cNvPr id="10" name="Picture 9" descr="Woman with long hair, wearing watch, on commercial seating in rows, holding and reading tablet">
            <a:extLst>
              <a:ext uri="{FF2B5EF4-FFF2-40B4-BE49-F238E27FC236}">
                <a16:creationId xmlns:a16="http://schemas.microsoft.com/office/drawing/2014/main" id="{C32746E7-AD4C-DA9F-616E-B6E296239B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2160" y="63550"/>
            <a:ext cx="1368152" cy="820787"/>
          </a:xfrm>
          <a:prstGeom prst="rect">
            <a:avLst/>
          </a:prstGeom>
        </p:spPr>
      </p:pic>
      <p:sp>
        <p:nvSpPr>
          <p:cNvPr id="12" name="TextBox 11">
            <a:extLst>
              <a:ext uri="{FF2B5EF4-FFF2-40B4-BE49-F238E27FC236}">
                <a16:creationId xmlns:a16="http://schemas.microsoft.com/office/drawing/2014/main" id="{8537C1CE-371A-90D0-D6AF-3F9972D35E32}"/>
              </a:ext>
            </a:extLst>
          </p:cNvPr>
          <p:cNvSpPr txBox="1"/>
          <p:nvPr/>
        </p:nvSpPr>
        <p:spPr>
          <a:xfrm>
            <a:off x="1115616" y="4372135"/>
            <a:ext cx="7848872" cy="3100849"/>
          </a:xfrm>
          <a:prstGeom prst="rect">
            <a:avLst/>
          </a:prstGeom>
          <a:noFill/>
        </p:spPr>
        <p:txBody>
          <a:bodyPr wrap="square">
            <a:spAutoFit/>
          </a:bodyPr>
          <a:lstStyle/>
          <a:p>
            <a:pPr marL="171450" indent="-171450">
              <a:buFont typeface="Arial" panose="020B0604020202020204" pitchFamily="34" charset="0"/>
              <a:buChar char="•"/>
            </a:pPr>
            <a:r>
              <a:rPr lang="en-US" dirty="0"/>
              <a:t>Major hubs like ATL, ORD, and DFW handle a high volume of flights, leading </a:t>
            </a:r>
          </a:p>
          <a:p>
            <a:r>
              <a:rPr lang="en-US" dirty="0"/>
              <a:t>    to congestion, which can cause delays.</a:t>
            </a:r>
          </a:p>
          <a:p>
            <a:pPr marL="171450" indent="-171450">
              <a:buFont typeface="Arial" panose="020B0604020202020204" pitchFamily="34" charset="0"/>
              <a:buChar char="•"/>
            </a:pPr>
            <a:r>
              <a:rPr lang="en-US" dirty="0"/>
              <a:t> United and American airlines have significant delays at (ORD) Chicago O’Hare </a:t>
            </a:r>
          </a:p>
          <a:p>
            <a:r>
              <a:rPr lang="en-US" dirty="0"/>
              <a:t>    possibly due to congestion or weather-related issues.</a:t>
            </a:r>
          </a:p>
          <a:p>
            <a:pPr marL="171450" indent="-171450">
              <a:buFont typeface="Arial" panose="020B0604020202020204" pitchFamily="34" charset="0"/>
              <a:buChar char="•"/>
            </a:pPr>
            <a:r>
              <a:rPr lang="en-US" dirty="0"/>
              <a:t> United and Southwest also have the same problem at (DEN) Denver Airport </a:t>
            </a:r>
          </a:p>
          <a:p>
            <a:r>
              <a:rPr lang="en-US" dirty="0"/>
              <a:t>    potentially due to weather challenges.</a:t>
            </a:r>
          </a:p>
          <a:p>
            <a:pPr marL="171450" indent="-171450">
              <a:buFont typeface="Arial" panose="020B0604020202020204" pitchFamily="34" charset="0"/>
              <a:buChar char="•"/>
            </a:pPr>
            <a:endParaRPr lang="en-US" dirty="0"/>
          </a:p>
          <a:p>
            <a:endParaRPr lang="en-US" dirty="0"/>
          </a:p>
          <a:p>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000" dirty="0">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endParaRPr lang="en-US" sz="1050" dirty="0">
              <a:latin typeface="Calibri" panose="020F0502020204030204" pitchFamily="34" charset="0"/>
              <a:ea typeface="Calibri" panose="020F0502020204030204" pitchFamily="34" charset="0"/>
              <a:cs typeface="Times New Roman" panose="02020603050405020304" pitchFamily="18" charset="0"/>
            </a:endParaRPr>
          </a:p>
          <a:p>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050" dirty="0"/>
          </a:p>
        </p:txBody>
      </p:sp>
    </p:spTree>
    <p:extLst>
      <p:ext uri="{BB962C8B-B14F-4D97-AF65-F5344CB8AC3E}">
        <p14:creationId xmlns:p14="http://schemas.microsoft.com/office/powerpoint/2010/main" val="191610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내용 개체 틀 5"/>
          <p:cNvSpPr>
            <a:spLocks noGrp="1"/>
          </p:cNvSpPr>
          <p:nvPr>
            <p:ph idx="1"/>
          </p:nvPr>
        </p:nvSpPr>
        <p:spPr>
          <a:xfrm>
            <a:off x="3059832" y="1157848"/>
            <a:ext cx="5871780" cy="2631191"/>
          </a:xfrm>
        </p:spPr>
        <p:txBody>
          <a:bodyPr>
            <a:normAutofit fontScale="85000" lnSpcReduction="10000"/>
          </a:bodyPr>
          <a:lstStyle/>
          <a:p>
            <a:pPr marL="171450" indent="-171450">
              <a:buFont typeface="Arial" panose="020B0604020202020204" pitchFamily="34" charset="0"/>
              <a:buChar char="•"/>
            </a:pPr>
            <a:r>
              <a:rPr lang="en-US" sz="1800" dirty="0">
                <a:solidFill>
                  <a:schemeClr val="tx1"/>
                </a:solidFill>
                <a:latin typeface="+mn-lt"/>
                <a:ea typeface="+mn-ea"/>
              </a:rPr>
              <a:t>Airports like ATL, DFW, DEN, ORD, and PHX experience considerable late </a:t>
            </a:r>
          </a:p>
          <a:p>
            <a:pPr marL="0" indent="0"/>
            <a:r>
              <a:rPr lang="en-US" sz="1800" dirty="0">
                <a:solidFill>
                  <a:schemeClr val="tx1"/>
                </a:solidFill>
                <a:latin typeface="+mn-lt"/>
                <a:ea typeface="+mn-ea"/>
              </a:rPr>
              <a:t>    aircraft delays, highlighting potential issues in flight scheduling and </a:t>
            </a:r>
          </a:p>
          <a:p>
            <a:pPr marL="0" indent="0"/>
            <a:r>
              <a:rPr lang="en-US" sz="1800" dirty="0">
                <a:solidFill>
                  <a:schemeClr val="tx1"/>
                </a:solidFill>
                <a:latin typeface="+mn-lt"/>
                <a:ea typeface="+mn-ea"/>
              </a:rPr>
              <a:t>     turnaround times at these busy hubs.</a:t>
            </a:r>
          </a:p>
          <a:p>
            <a:pPr marL="171450" indent="-171450">
              <a:buFont typeface="Arial" panose="020B0604020202020204" pitchFamily="34" charset="0"/>
              <a:buChar char="•"/>
            </a:pPr>
            <a:r>
              <a:rPr lang="en-US" sz="1800" dirty="0">
                <a:solidFill>
                  <a:schemeClr val="tx1"/>
                </a:solidFill>
                <a:latin typeface="+mn-lt"/>
                <a:ea typeface="+mn-ea"/>
              </a:rPr>
              <a:t>Weather delays are prominent at airports like DFW and ORD, where </a:t>
            </a:r>
          </a:p>
          <a:p>
            <a:pPr marL="0" indent="0"/>
            <a:r>
              <a:rPr lang="en-US" sz="1800" dirty="0">
                <a:solidFill>
                  <a:schemeClr val="tx1"/>
                </a:solidFill>
                <a:latin typeface="+mn-lt"/>
                <a:ea typeface="+mn-ea"/>
              </a:rPr>
              <a:t>    seasonal storms, severe weather patterns, and winter conditions are </a:t>
            </a:r>
          </a:p>
          <a:p>
            <a:pPr marL="0" indent="0"/>
            <a:r>
              <a:rPr lang="en-US" sz="1800" dirty="0">
                <a:solidFill>
                  <a:schemeClr val="tx1"/>
                </a:solidFill>
                <a:latin typeface="+mn-lt"/>
                <a:ea typeface="+mn-ea"/>
              </a:rPr>
              <a:t>    common.</a:t>
            </a:r>
          </a:p>
          <a:p>
            <a:pPr marL="171450" indent="-171450">
              <a:buFont typeface="Arial" panose="020B0604020202020204" pitchFamily="34" charset="0"/>
              <a:buChar char="•"/>
            </a:pPr>
            <a:r>
              <a:rPr lang="en-US" sz="1800" dirty="0">
                <a:solidFill>
                  <a:schemeClr val="tx1"/>
                </a:solidFill>
                <a:latin typeface="+mn-lt"/>
                <a:ea typeface="+mn-ea"/>
              </a:rPr>
              <a:t>ATL and DFW stand out with major NAS delays, which can be linked to </a:t>
            </a:r>
          </a:p>
          <a:p>
            <a:pPr marL="0" indent="0"/>
            <a:r>
              <a:rPr lang="en-US" sz="1800" dirty="0">
                <a:solidFill>
                  <a:schemeClr val="tx1"/>
                </a:solidFill>
                <a:latin typeface="+mn-lt"/>
                <a:ea typeface="+mn-ea"/>
              </a:rPr>
              <a:t>    their roles as major hubs with high volumes of connecting flights, </a:t>
            </a:r>
          </a:p>
          <a:p>
            <a:pPr marL="0" indent="0"/>
            <a:r>
              <a:rPr lang="en-US" sz="1800" dirty="0">
                <a:solidFill>
                  <a:schemeClr val="tx1"/>
                </a:solidFill>
                <a:latin typeface="+mn-lt"/>
                <a:ea typeface="+mn-ea"/>
              </a:rPr>
              <a:t>    leading to air traffic control complexity and ground operations </a:t>
            </a:r>
          </a:p>
          <a:p>
            <a:pPr marL="0" indent="0"/>
            <a:r>
              <a:rPr lang="en-US" sz="1800" dirty="0">
                <a:solidFill>
                  <a:schemeClr val="tx1"/>
                </a:solidFill>
                <a:latin typeface="+mn-lt"/>
                <a:ea typeface="+mn-ea"/>
              </a:rPr>
              <a:t>    congestion.</a:t>
            </a:r>
          </a:p>
          <a:p>
            <a:pPr marL="0" indent="0"/>
            <a:endParaRPr lang="en-US" sz="1100" b="1" i="0" dirty="0">
              <a:solidFill>
                <a:schemeClr val="tx1"/>
              </a:solidFill>
            </a:endParaRPr>
          </a:p>
          <a:p>
            <a:pPr marL="171450" indent="-171450">
              <a:buFont typeface="Arial" panose="020B0604020202020204" pitchFamily="34" charset="0"/>
              <a:buChar char="•"/>
            </a:pPr>
            <a:endParaRPr lang="en-US" sz="1000" b="1" i="0" dirty="0">
              <a:solidFill>
                <a:schemeClr val="tx1"/>
              </a:solidFill>
            </a:endParaRPr>
          </a:p>
          <a:p>
            <a:pPr marL="171450" indent="-171450">
              <a:buFont typeface="Arial" panose="020B0604020202020204" pitchFamily="34" charset="0"/>
              <a:buChar char="•"/>
            </a:pPr>
            <a:endParaRPr lang="en-US" sz="1000" b="1" i="0" dirty="0">
              <a:solidFill>
                <a:schemeClr val="tx1"/>
              </a:solidFill>
            </a:endParaRPr>
          </a:p>
          <a:p>
            <a:pPr marL="0" indent="0"/>
            <a:endParaRPr lang="en-US" sz="1000" b="1" i="0" dirty="0">
              <a:solidFill>
                <a:schemeClr val="tx1"/>
              </a:solidFill>
            </a:endParaRPr>
          </a:p>
          <a:p>
            <a:pPr marL="171450" indent="-171450">
              <a:buFont typeface="Arial" panose="020B0604020202020204" pitchFamily="34" charset="0"/>
              <a:buChar char="•"/>
            </a:pPr>
            <a:endParaRPr lang="en-US" sz="1000" b="1" i="0" dirty="0">
              <a:solidFill>
                <a:schemeClr val="tx1"/>
              </a:solidFill>
            </a:endParaRPr>
          </a:p>
        </p:txBody>
      </p:sp>
      <p:sp>
        <p:nvSpPr>
          <p:cNvPr id="2" name="제목 1"/>
          <p:cNvSpPr>
            <a:spLocks noGrp="1"/>
          </p:cNvSpPr>
          <p:nvPr>
            <p:ph type="title"/>
          </p:nvPr>
        </p:nvSpPr>
        <p:spPr/>
        <p:txBody>
          <a:bodyPr/>
          <a:lstStyle/>
          <a:p>
            <a:r>
              <a:rPr lang="en-US" altLang="ko-KR" dirty="0"/>
              <a:t>Airports &amp; Airlines Impact and Summary</a:t>
            </a:r>
            <a:endParaRPr lang="ko-KR" altLang="en-US" dirty="0"/>
          </a:p>
        </p:txBody>
      </p:sp>
      <p:pic>
        <p:nvPicPr>
          <p:cNvPr id="5" name="Picture 4" descr="Plane flying in front of an empty airport lounge">
            <a:extLst>
              <a:ext uri="{FF2B5EF4-FFF2-40B4-BE49-F238E27FC236}">
                <a16:creationId xmlns:a16="http://schemas.microsoft.com/office/drawing/2014/main" id="{3057BDCB-96F9-1B0B-359C-DF206DEFD2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388" y="1052736"/>
            <a:ext cx="2714533" cy="1183929"/>
          </a:xfrm>
          <a:prstGeom prst="rect">
            <a:avLst/>
          </a:prstGeom>
        </p:spPr>
      </p:pic>
      <p:pic>
        <p:nvPicPr>
          <p:cNvPr id="7" name="Picture 2">
            <a:extLst>
              <a:ext uri="{FF2B5EF4-FFF2-40B4-BE49-F238E27FC236}">
                <a16:creationId xmlns:a16="http://schemas.microsoft.com/office/drawing/2014/main" id="{82BCBEF1-292E-2EB6-EF0F-ABDA4EFB59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714" y="3789039"/>
            <a:ext cx="4627939" cy="27960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0693C34-222B-E673-5B3C-9168464DFFA9}"/>
              </a:ext>
            </a:extLst>
          </p:cNvPr>
          <p:cNvSpPr txBox="1"/>
          <p:nvPr/>
        </p:nvSpPr>
        <p:spPr>
          <a:xfrm>
            <a:off x="5130537" y="4400097"/>
            <a:ext cx="3456384" cy="1015663"/>
          </a:xfrm>
          <a:prstGeom prst="rect">
            <a:avLst/>
          </a:prstGeom>
          <a:noFill/>
        </p:spPr>
        <p:txBody>
          <a:bodyPr wrap="square">
            <a:spAutoFit/>
          </a:bodyPr>
          <a:lstStyle/>
          <a:p>
            <a:r>
              <a:rPr lang="en-US" sz="1000" b="1" dirty="0"/>
              <a:t>The chart highlights critical areas where delays are prevalent, </a:t>
            </a:r>
          </a:p>
          <a:p>
            <a:r>
              <a:rPr lang="en-US" sz="1000" b="1" dirty="0"/>
              <a:t>with DFW, ATL, and DEN facing the most significant challenges. </a:t>
            </a:r>
          </a:p>
          <a:p>
            <a:r>
              <a:rPr lang="en-US" sz="1000" b="1" dirty="0"/>
              <a:t>Addressing the root causes, such as airline operations, airspace </a:t>
            </a:r>
          </a:p>
          <a:p>
            <a:r>
              <a:rPr lang="en-US" sz="1000" b="1" dirty="0"/>
              <a:t>congestion, and weather preparedness, will be key to reducing </a:t>
            </a:r>
          </a:p>
          <a:p>
            <a:r>
              <a:rPr lang="en-US" sz="1000" b="1" dirty="0"/>
              <a:t>delays and improving overall flight efficiency across these major airports.</a:t>
            </a:r>
          </a:p>
        </p:txBody>
      </p:sp>
    </p:spTree>
    <p:extLst>
      <p:ext uri="{BB962C8B-B14F-4D97-AF65-F5344CB8AC3E}">
        <p14:creationId xmlns:p14="http://schemas.microsoft.com/office/powerpoint/2010/main" val="328719377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63688" y="3284984"/>
            <a:ext cx="7488832" cy="1440161"/>
          </a:xfrm>
        </p:spPr>
        <p:txBody>
          <a:bodyPr/>
          <a:lstStyle/>
          <a:p>
            <a:r>
              <a:rPr lang="en-US" altLang="ko-KR" sz="4800" dirty="0"/>
              <a:t>Do you have any questions?</a:t>
            </a:r>
            <a:endParaRPr lang="ko-KR" altLang="en-US" sz="4800" dirty="0"/>
          </a:p>
        </p:txBody>
      </p:sp>
      <p:sp>
        <p:nvSpPr>
          <p:cNvPr id="2" name="TextBox 1">
            <a:extLst>
              <a:ext uri="{FF2B5EF4-FFF2-40B4-BE49-F238E27FC236}">
                <a16:creationId xmlns:a16="http://schemas.microsoft.com/office/drawing/2014/main" id="{9271BC05-3A76-4208-9D06-C45DDDE77353}"/>
              </a:ext>
            </a:extLst>
          </p:cNvPr>
          <p:cNvSpPr txBox="1"/>
          <p:nvPr/>
        </p:nvSpPr>
        <p:spPr>
          <a:xfrm>
            <a:off x="1187624" y="1844824"/>
            <a:ext cx="5464642" cy="83099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indent="0" algn="ctr" fontAlgn="base">
              <a:lnSpc>
                <a:spcPct val="100000"/>
              </a:lnSpc>
              <a:spcBef>
                <a:spcPct val="0"/>
              </a:spcBef>
              <a:spcAft>
                <a:spcPct val="0"/>
              </a:spcAft>
              <a:buClr>
                <a:schemeClr val="hlink"/>
              </a:buClr>
              <a:buFont typeface="굴림체" pitchFamily="49" charset="-127"/>
              <a:buNone/>
              <a:defRPr lang="ko-KR" altLang="en-US" sz="4800" baseline="0" dirty="0">
                <a:solidFill>
                  <a:srgbClr val="06266B"/>
                </a:solidFill>
                <a:effectLst/>
                <a:latin typeface="+mj-lt"/>
                <a:ea typeface="맑은 고딕" pitchFamily="50" charset="-127"/>
                <a:cs typeface="+mj-cs"/>
              </a:defRPr>
            </a:lvl1pPr>
          </a:lstStyle>
          <a:p>
            <a:r>
              <a:rPr lang="en-US" sz="72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rot="20516623">
            <a:off x="-512035" y="2858336"/>
            <a:ext cx="2983409"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grpSp>
        <p:nvGrpSpPr>
          <p:cNvPr id="9" name="그룹 8"/>
          <p:cNvGrpSpPr/>
          <p:nvPr/>
        </p:nvGrpSpPr>
        <p:grpSpPr>
          <a:xfrm>
            <a:off x="4712221" y="2038747"/>
            <a:ext cx="3936479" cy="520775"/>
            <a:chOff x="4712221" y="2038747"/>
            <a:chExt cx="3936479" cy="520775"/>
          </a:xfrm>
        </p:grpSpPr>
        <p:sp>
          <p:nvSpPr>
            <p:cNvPr id="87" name="Text Box 5"/>
            <p:cNvSpPr txBox="1">
              <a:spLocks noChangeArrowheads="1"/>
            </p:cNvSpPr>
            <p:nvPr/>
          </p:nvSpPr>
          <p:spPr bwMode="auto">
            <a:xfrm>
              <a:off x="5177978" y="2038747"/>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Project Selection / Background</a:t>
              </a:r>
            </a:p>
          </p:txBody>
        </p:sp>
        <p:sp>
          <p:nvSpPr>
            <p:cNvPr id="89" name="TextBox 13"/>
            <p:cNvSpPr txBox="1">
              <a:spLocks noChangeArrowheads="1"/>
            </p:cNvSpPr>
            <p:nvPr/>
          </p:nvSpPr>
          <p:spPr bwMode="auto">
            <a:xfrm>
              <a:off x="4712221" y="2082468"/>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01</a:t>
              </a:r>
              <a:endParaRPr lang="ko-KR" altLang="en-US" sz="2500" b="1" dirty="0">
                <a:solidFill>
                  <a:srgbClr val="06266B"/>
                </a:solidFill>
                <a:latin typeface="+mj-lt"/>
                <a:ea typeface="맑은 고딕" pitchFamily="50" charset="-127"/>
              </a:endParaRPr>
            </a:p>
          </p:txBody>
        </p:sp>
        <p:cxnSp>
          <p:nvCxnSpPr>
            <p:cNvPr id="59" name="직선 연결선 58"/>
            <p:cNvCxnSpPr>
              <a:cxnSpLocks/>
            </p:cNvCxnSpPr>
            <p:nvPr/>
          </p:nvCxnSpPr>
          <p:spPr>
            <a:xfrm>
              <a:off x="5227859" y="236572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8" name="그룹 7"/>
          <p:cNvGrpSpPr/>
          <p:nvPr/>
        </p:nvGrpSpPr>
        <p:grpSpPr>
          <a:xfrm>
            <a:off x="4712221" y="2862660"/>
            <a:ext cx="3936479" cy="686761"/>
            <a:chOff x="4712221" y="2862660"/>
            <a:chExt cx="3936479" cy="686761"/>
          </a:xfrm>
        </p:grpSpPr>
        <p:sp>
          <p:nvSpPr>
            <p:cNvPr id="37" name="Text Box 5"/>
            <p:cNvSpPr txBox="1">
              <a:spLocks noChangeArrowheads="1"/>
            </p:cNvSpPr>
            <p:nvPr/>
          </p:nvSpPr>
          <p:spPr bwMode="auto">
            <a:xfrm>
              <a:off x="5177978" y="2862660"/>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Analyzed</a:t>
              </a:r>
            </a:p>
          </p:txBody>
        </p:sp>
        <p:sp>
          <p:nvSpPr>
            <p:cNvPr id="38" name="Text Box 11"/>
            <p:cNvSpPr txBox="1">
              <a:spLocks noChangeArrowheads="1"/>
            </p:cNvSpPr>
            <p:nvPr/>
          </p:nvSpPr>
          <p:spPr bwMode="auto">
            <a:xfrm>
              <a:off x="5177978" y="3303200"/>
              <a:ext cx="3138438"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lumMod val="50000"/>
                  </a:schemeClr>
                </a:solidFill>
                <a:latin typeface="+mj-lt"/>
                <a:ea typeface="맑은 고딕" pitchFamily="50" charset="-127"/>
                <a:cs typeface="굴림" pitchFamily="50" charset="-127"/>
              </a:endParaRPr>
            </a:p>
          </p:txBody>
        </p:sp>
        <p:sp>
          <p:nvSpPr>
            <p:cNvPr id="39" name="TextBox 13"/>
            <p:cNvSpPr txBox="1">
              <a:spLocks noChangeArrowheads="1"/>
            </p:cNvSpPr>
            <p:nvPr/>
          </p:nvSpPr>
          <p:spPr bwMode="auto">
            <a:xfrm>
              <a:off x="4712221" y="2906381"/>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02</a:t>
              </a:r>
              <a:endParaRPr lang="ko-KR" altLang="en-US" sz="2500" b="1" dirty="0">
                <a:solidFill>
                  <a:srgbClr val="06266B"/>
                </a:solidFill>
                <a:latin typeface="+mj-lt"/>
                <a:ea typeface="맑은 고딕" pitchFamily="50" charset="-127"/>
              </a:endParaRPr>
            </a:p>
          </p:txBody>
        </p:sp>
        <p:cxnSp>
          <p:nvCxnSpPr>
            <p:cNvPr id="60" name="직선 연결선 59"/>
            <p:cNvCxnSpPr>
              <a:cxnSpLocks/>
            </p:cNvCxnSpPr>
            <p:nvPr/>
          </p:nvCxnSpPr>
          <p:spPr>
            <a:xfrm>
              <a:off x="5227859" y="3189636"/>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4712221" y="3302549"/>
            <a:ext cx="3936479" cy="1055743"/>
            <a:chOff x="4712221" y="3151605"/>
            <a:chExt cx="3936479" cy="1055743"/>
          </a:xfrm>
        </p:grpSpPr>
        <p:sp>
          <p:nvSpPr>
            <p:cNvPr id="43" name="Text Box 5"/>
            <p:cNvSpPr txBox="1">
              <a:spLocks noChangeArrowheads="1"/>
            </p:cNvSpPr>
            <p:nvPr/>
          </p:nvSpPr>
          <p:spPr bwMode="auto">
            <a:xfrm>
              <a:off x="5177978" y="3686573"/>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On-Time Performance</a:t>
              </a:r>
            </a:p>
          </p:txBody>
        </p:sp>
        <p:sp>
          <p:nvSpPr>
            <p:cNvPr id="44" name="Text Box 11"/>
            <p:cNvSpPr txBox="1">
              <a:spLocks noChangeArrowheads="1"/>
            </p:cNvSpPr>
            <p:nvPr/>
          </p:nvSpPr>
          <p:spPr bwMode="auto">
            <a:xfrm>
              <a:off x="5163729" y="3151605"/>
              <a:ext cx="3138438" cy="553998"/>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On-Time Performance</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Delay Patterns</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Airport and Airline Impact</a:t>
              </a:r>
            </a:p>
          </p:txBody>
        </p:sp>
        <p:sp>
          <p:nvSpPr>
            <p:cNvPr id="45" name="TextBox 13"/>
            <p:cNvSpPr txBox="1">
              <a:spLocks noChangeArrowheads="1"/>
            </p:cNvSpPr>
            <p:nvPr/>
          </p:nvSpPr>
          <p:spPr bwMode="auto">
            <a:xfrm>
              <a:off x="4712221" y="3730294"/>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03</a:t>
              </a:r>
              <a:endParaRPr lang="ko-KR" altLang="en-US" sz="2500" b="1" dirty="0">
                <a:solidFill>
                  <a:srgbClr val="06266B"/>
                </a:solidFill>
                <a:latin typeface="+mj-lt"/>
                <a:ea typeface="맑은 고딕" pitchFamily="50" charset="-127"/>
              </a:endParaRPr>
            </a:p>
          </p:txBody>
        </p:sp>
        <p:cxnSp>
          <p:nvCxnSpPr>
            <p:cNvPr id="61" name="직선 연결선 60"/>
            <p:cNvCxnSpPr>
              <a:cxnSpLocks/>
            </p:cNvCxnSpPr>
            <p:nvPr/>
          </p:nvCxnSpPr>
          <p:spPr>
            <a:xfrm>
              <a:off x="5227859" y="4013549"/>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6" name="그룹 5"/>
          <p:cNvGrpSpPr/>
          <p:nvPr/>
        </p:nvGrpSpPr>
        <p:grpSpPr>
          <a:xfrm>
            <a:off x="4719152" y="4305971"/>
            <a:ext cx="3936479" cy="686761"/>
            <a:chOff x="4712221" y="4510486"/>
            <a:chExt cx="3936479" cy="686761"/>
          </a:xfrm>
        </p:grpSpPr>
        <p:sp>
          <p:nvSpPr>
            <p:cNvPr id="49" name="Text Box 5"/>
            <p:cNvSpPr txBox="1">
              <a:spLocks noChangeArrowheads="1"/>
            </p:cNvSpPr>
            <p:nvPr/>
          </p:nvSpPr>
          <p:spPr bwMode="auto">
            <a:xfrm>
              <a:off x="5177978" y="4510486"/>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Delay Patterns</a:t>
              </a:r>
            </a:p>
          </p:txBody>
        </p:sp>
        <p:sp>
          <p:nvSpPr>
            <p:cNvPr id="50" name="Text Box 11"/>
            <p:cNvSpPr txBox="1">
              <a:spLocks noChangeArrowheads="1"/>
            </p:cNvSpPr>
            <p:nvPr/>
          </p:nvSpPr>
          <p:spPr bwMode="auto">
            <a:xfrm>
              <a:off x="5177978" y="4951026"/>
              <a:ext cx="3138438"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lumMod val="50000"/>
                  </a:schemeClr>
                </a:solidFill>
                <a:latin typeface="+mj-lt"/>
                <a:ea typeface="맑은 고딕" pitchFamily="50" charset="-127"/>
                <a:cs typeface="굴림" pitchFamily="50" charset="-127"/>
              </a:endParaRPr>
            </a:p>
          </p:txBody>
        </p:sp>
        <p:sp>
          <p:nvSpPr>
            <p:cNvPr id="51" name="TextBox 13"/>
            <p:cNvSpPr txBox="1">
              <a:spLocks noChangeArrowheads="1"/>
            </p:cNvSpPr>
            <p:nvPr/>
          </p:nvSpPr>
          <p:spPr bwMode="auto">
            <a:xfrm>
              <a:off x="4712221" y="4554207"/>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04</a:t>
              </a:r>
              <a:endParaRPr lang="ko-KR" altLang="en-US" sz="2500" b="1" dirty="0">
                <a:solidFill>
                  <a:srgbClr val="06266B"/>
                </a:solidFill>
                <a:latin typeface="+mj-lt"/>
                <a:ea typeface="맑은 고딕" pitchFamily="50" charset="-127"/>
              </a:endParaRPr>
            </a:p>
          </p:txBody>
        </p:sp>
        <p:cxnSp>
          <p:nvCxnSpPr>
            <p:cNvPr id="62" name="직선 연결선 61"/>
            <p:cNvCxnSpPr>
              <a:cxnSpLocks/>
            </p:cNvCxnSpPr>
            <p:nvPr/>
          </p:nvCxnSpPr>
          <p:spPr>
            <a:xfrm>
              <a:off x="5227859" y="4837462"/>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4719152" y="4746613"/>
            <a:ext cx="3936479" cy="520775"/>
            <a:chOff x="4712221" y="5334397"/>
            <a:chExt cx="3936479" cy="520775"/>
          </a:xfrm>
        </p:grpSpPr>
        <p:sp>
          <p:nvSpPr>
            <p:cNvPr id="55" name="Text Box 5"/>
            <p:cNvSpPr txBox="1">
              <a:spLocks noChangeArrowheads="1"/>
            </p:cNvSpPr>
            <p:nvPr/>
          </p:nvSpPr>
          <p:spPr bwMode="auto">
            <a:xfrm>
              <a:off x="5177978" y="5334397"/>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Airport and Route Impacted</a:t>
              </a:r>
            </a:p>
          </p:txBody>
        </p:sp>
        <p:sp>
          <p:nvSpPr>
            <p:cNvPr id="57" name="TextBox 13"/>
            <p:cNvSpPr txBox="1">
              <a:spLocks noChangeArrowheads="1"/>
            </p:cNvSpPr>
            <p:nvPr/>
          </p:nvSpPr>
          <p:spPr bwMode="auto">
            <a:xfrm>
              <a:off x="4712221" y="5378118"/>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05</a:t>
              </a:r>
              <a:endParaRPr lang="ko-KR" altLang="en-US" sz="2500" b="1" dirty="0">
                <a:solidFill>
                  <a:srgbClr val="06266B"/>
                </a:solidFill>
                <a:latin typeface="+mj-lt"/>
                <a:ea typeface="맑은 고딕" pitchFamily="50" charset="-127"/>
              </a:endParaRPr>
            </a:p>
          </p:txBody>
        </p:sp>
        <p:cxnSp>
          <p:nvCxnSpPr>
            <p:cNvPr id="63" name="직선 연결선 62"/>
            <p:cNvCxnSpPr>
              <a:cxnSpLocks/>
            </p:cNvCxnSpPr>
            <p:nvPr/>
          </p:nvCxnSpPr>
          <p:spPr>
            <a:xfrm>
              <a:off x="5227859" y="566137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sp>
        <p:nvSpPr>
          <p:cNvPr id="30" name="Text Box 11">
            <a:extLst>
              <a:ext uri="{FF2B5EF4-FFF2-40B4-BE49-F238E27FC236}">
                <a16:creationId xmlns:a16="http://schemas.microsoft.com/office/drawing/2014/main" id="{AFED50B7-C7C7-4F8F-A377-825685A725DC}"/>
              </a:ext>
            </a:extLst>
          </p:cNvPr>
          <p:cNvSpPr txBox="1">
            <a:spLocks noChangeArrowheads="1"/>
          </p:cNvSpPr>
          <p:nvPr/>
        </p:nvSpPr>
        <p:spPr bwMode="auto">
          <a:xfrm>
            <a:off x="5177978" y="2327692"/>
            <a:ext cx="3138438" cy="553998"/>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What</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Why</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How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5"/>
          <p:cNvSpPr txBox="1">
            <a:spLocks noChangeArrowheads="1"/>
          </p:cNvSpPr>
          <p:nvPr/>
        </p:nvSpPr>
        <p:spPr bwMode="auto">
          <a:xfrm>
            <a:off x="5287742" y="404664"/>
            <a:ext cx="2616806"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itchFamily="50" charset="-127"/>
                <a:cs typeface="굴림" pitchFamily="50" charset="-127"/>
              </a:rPr>
              <a:t>What – Why - How</a:t>
            </a:r>
          </a:p>
        </p:txBody>
      </p:sp>
      <p:cxnSp>
        <p:nvCxnSpPr>
          <p:cNvPr id="4" name="직선 연결선 3"/>
          <p:cNvCxnSpPr>
            <a:cxnSpLocks/>
          </p:cNvCxnSpPr>
          <p:nvPr/>
        </p:nvCxnSpPr>
        <p:spPr>
          <a:xfrm>
            <a:off x="5426167" y="881865"/>
            <a:ext cx="3095625" cy="0"/>
          </a:xfrm>
          <a:prstGeom prst="line">
            <a:avLst/>
          </a:prstGeom>
          <a:ln>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1F04B5-AF5A-4C97-A533-EEB9C4CBF73A}"/>
              </a:ext>
            </a:extLst>
          </p:cNvPr>
          <p:cNvSpPr txBox="1"/>
          <p:nvPr/>
        </p:nvSpPr>
        <p:spPr>
          <a:xfrm>
            <a:off x="263493" y="5330825"/>
            <a:ext cx="8753748" cy="1846659"/>
          </a:xfrm>
          <a:prstGeom prst="rect">
            <a:avLst/>
          </a:prstGeom>
          <a:noFill/>
        </p:spPr>
        <p:txBody>
          <a:bodyPr wrap="square" rtlCol="0">
            <a:spAutoFit/>
          </a:bodyPr>
          <a:lstStyle/>
          <a:p>
            <a:r>
              <a:rPr lang="en-US" sz="1200" u="sng" dirty="0">
                <a:solidFill>
                  <a:srgbClr val="FFFF00"/>
                </a:solidFill>
              </a:rPr>
              <a:t>Flight delay categories</a:t>
            </a:r>
            <a:r>
              <a:rPr lang="en-US" sz="1200" dirty="0">
                <a:solidFill>
                  <a:srgbClr val="FFFF00"/>
                </a:solidFill>
              </a:rPr>
              <a:t>:</a:t>
            </a:r>
          </a:p>
          <a:p>
            <a:r>
              <a:rPr lang="en-US" sz="1200" dirty="0">
                <a:solidFill>
                  <a:srgbClr val="FFFF00"/>
                </a:solidFill>
              </a:rPr>
              <a:t> </a:t>
            </a:r>
            <a:r>
              <a:rPr lang="en-US" sz="1200" b="1" i="1" dirty="0">
                <a:solidFill>
                  <a:srgbClr val="FFFF00"/>
                </a:solidFill>
              </a:rPr>
              <a:t>Carrier</a:t>
            </a:r>
            <a:r>
              <a:rPr lang="en-US" sz="1200" i="1" dirty="0">
                <a:solidFill>
                  <a:srgbClr val="FFFF00"/>
                </a:solidFill>
              </a:rPr>
              <a:t> Delay</a:t>
            </a:r>
            <a:r>
              <a:rPr lang="en-US" sz="1200" dirty="0">
                <a:solidFill>
                  <a:srgbClr val="FFFF00"/>
                </a:solidFill>
              </a:rPr>
              <a:t> (carrier_ct): Delays caused by the airline itself, such as issues with crew, maintenance, or aircraft cleaning.</a:t>
            </a:r>
          </a:p>
          <a:p>
            <a:r>
              <a:rPr lang="en-US" sz="1200" dirty="0">
                <a:solidFill>
                  <a:srgbClr val="FFFF00"/>
                </a:solidFill>
              </a:rPr>
              <a:t> </a:t>
            </a:r>
            <a:r>
              <a:rPr lang="en-US" sz="1200" b="1" i="1" dirty="0">
                <a:solidFill>
                  <a:srgbClr val="FFFF00"/>
                </a:solidFill>
              </a:rPr>
              <a:t>Weather</a:t>
            </a:r>
            <a:r>
              <a:rPr lang="en-US" sz="1200" i="1" dirty="0">
                <a:solidFill>
                  <a:srgbClr val="FFFF00"/>
                </a:solidFill>
              </a:rPr>
              <a:t> Delay</a:t>
            </a:r>
            <a:r>
              <a:rPr lang="en-US" sz="1200" dirty="0">
                <a:solidFill>
                  <a:srgbClr val="FFFF00"/>
                </a:solidFill>
              </a:rPr>
              <a:t> (weather_ct): Delays caused by weather conditions that make flying unsafe or impossible.</a:t>
            </a:r>
          </a:p>
          <a:p>
            <a:r>
              <a:rPr lang="en-US" sz="1200" dirty="0">
                <a:solidFill>
                  <a:srgbClr val="FFFF00"/>
                </a:solidFill>
              </a:rPr>
              <a:t> </a:t>
            </a:r>
            <a:r>
              <a:rPr lang="en-US" sz="1200" i="1" dirty="0">
                <a:solidFill>
                  <a:srgbClr val="FFFF00"/>
                </a:solidFill>
              </a:rPr>
              <a:t>National </a:t>
            </a:r>
            <a:r>
              <a:rPr lang="en-US" sz="1200" b="1" i="1" dirty="0">
                <a:solidFill>
                  <a:srgbClr val="FFFF00"/>
                </a:solidFill>
              </a:rPr>
              <a:t>Aviation</a:t>
            </a:r>
            <a:r>
              <a:rPr lang="en-US" sz="1200" i="1" dirty="0">
                <a:solidFill>
                  <a:srgbClr val="FFFF00"/>
                </a:solidFill>
              </a:rPr>
              <a:t> System Delay</a:t>
            </a:r>
            <a:r>
              <a:rPr lang="en-US" sz="1200" dirty="0">
                <a:solidFill>
                  <a:srgbClr val="FFFF00"/>
                </a:solidFill>
              </a:rPr>
              <a:t> (nas_ct): Delays related to air traffic control, airport operations, heavy traffic volume, or other reasons that </a:t>
            </a:r>
          </a:p>
          <a:p>
            <a:r>
              <a:rPr lang="en-US" sz="1200" dirty="0">
                <a:solidFill>
                  <a:srgbClr val="FFFF00"/>
                </a:solidFill>
              </a:rPr>
              <a:t>	are part of the national aviation system.</a:t>
            </a:r>
          </a:p>
          <a:p>
            <a:r>
              <a:rPr lang="en-US" sz="1200" dirty="0">
                <a:solidFill>
                  <a:srgbClr val="FFFF00"/>
                </a:solidFill>
              </a:rPr>
              <a:t> </a:t>
            </a:r>
            <a:r>
              <a:rPr lang="en-US" sz="1200" b="1" i="1" dirty="0">
                <a:solidFill>
                  <a:srgbClr val="FFFF00"/>
                </a:solidFill>
              </a:rPr>
              <a:t>Security</a:t>
            </a:r>
            <a:r>
              <a:rPr lang="en-US" sz="1200" i="1" dirty="0">
                <a:solidFill>
                  <a:srgbClr val="FFFF00"/>
                </a:solidFill>
              </a:rPr>
              <a:t> Delay </a:t>
            </a:r>
            <a:r>
              <a:rPr lang="en-US" sz="1200" dirty="0">
                <a:solidFill>
                  <a:srgbClr val="FFFF00"/>
                </a:solidFill>
              </a:rPr>
              <a:t>(security_ct): Delays caused by security-related issues such as security breaches or heightened security measures.</a:t>
            </a:r>
          </a:p>
          <a:p>
            <a:r>
              <a:rPr lang="en-US" sz="1200" dirty="0">
                <a:solidFill>
                  <a:srgbClr val="FFFF00"/>
                </a:solidFill>
              </a:rPr>
              <a:t> </a:t>
            </a:r>
            <a:r>
              <a:rPr lang="en-US" sz="1200" i="1" dirty="0">
                <a:solidFill>
                  <a:srgbClr val="FFFF00"/>
                </a:solidFill>
              </a:rPr>
              <a:t>Late </a:t>
            </a:r>
            <a:r>
              <a:rPr lang="en-US" sz="1200" b="1" i="1" dirty="0">
                <a:solidFill>
                  <a:srgbClr val="FFFF00"/>
                </a:solidFill>
              </a:rPr>
              <a:t>Aircraft</a:t>
            </a:r>
            <a:r>
              <a:rPr lang="en-US" sz="1200" i="1" dirty="0">
                <a:solidFill>
                  <a:srgbClr val="FFFF00"/>
                </a:solidFill>
              </a:rPr>
              <a:t> Delay</a:t>
            </a:r>
            <a:r>
              <a:rPr lang="en-US" sz="1200" dirty="0">
                <a:solidFill>
                  <a:srgbClr val="FFFF00"/>
                </a:solidFill>
              </a:rPr>
              <a:t> (late_aircraft_ct): Delays caused by a previous flight arriving late (can be combination of reasons), which impacts the </a:t>
            </a:r>
          </a:p>
          <a:p>
            <a:r>
              <a:rPr lang="en-US" sz="1200" dirty="0">
                <a:solidFill>
                  <a:srgbClr val="FFFF00"/>
                </a:solidFill>
              </a:rPr>
              <a:t>	departure of the subsequent flight.</a:t>
            </a:r>
          </a:p>
          <a:p>
            <a:endParaRPr lang="en-US" dirty="0"/>
          </a:p>
        </p:txBody>
      </p:sp>
      <p:sp>
        <p:nvSpPr>
          <p:cNvPr id="5" name="TextBox 4">
            <a:extLst>
              <a:ext uri="{FF2B5EF4-FFF2-40B4-BE49-F238E27FC236}">
                <a16:creationId xmlns:a16="http://schemas.microsoft.com/office/drawing/2014/main" id="{D3F9E1D5-957E-48BB-9B5D-680C89D7EF2E}"/>
              </a:ext>
            </a:extLst>
          </p:cNvPr>
          <p:cNvSpPr txBox="1"/>
          <p:nvPr/>
        </p:nvSpPr>
        <p:spPr>
          <a:xfrm>
            <a:off x="5278213" y="1105649"/>
            <a:ext cx="3724509" cy="4339650"/>
          </a:xfrm>
          <a:prstGeom prst="rect">
            <a:avLst/>
          </a:prstGeom>
          <a:noFill/>
        </p:spPr>
        <p:txBody>
          <a:bodyPr wrap="square" rtlCol="0">
            <a:spAutoFit/>
          </a:bodyPr>
          <a:lstStyle/>
          <a:p>
            <a:r>
              <a:rPr lang="en-US" sz="1200" dirty="0">
                <a:solidFill>
                  <a:schemeClr val="bg1"/>
                </a:solidFill>
              </a:rPr>
              <a:t>This team chose to analyze flight delays over the past 5 </a:t>
            </a:r>
          </a:p>
          <a:p>
            <a:r>
              <a:rPr lang="en-US" sz="1200" dirty="0">
                <a:solidFill>
                  <a:schemeClr val="bg1"/>
                </a:solidFill>
              </a:rPr>
              <a:t>years (May 2019 – May 2024).  We narrowed our data to </a:t>
            </a:r>
          </a:p>
          <a:p>
            <a:r>
              <a:rPr lang="en-US" sz="1200" dirty="0">
                <a:solidFill>
                  <a:schemeClr val="bg1"/>
                </a:solidFill>
              </a:rPr>
              <a:t>include only four of the main domestic airlines: American, </a:t>
            </a:r>
          </a:p>
          <a:p>
            <a:r>
              <a:rPr lang="en-US" sz="1200" dirty="0">
                <a:solidFill>
                  <a:schemeClr val="bg1"/>
                </a:solidFill>
              </a:rPr>
              <a:t>Delta, United, and Southwest. We examine the delay </a:t>
            </a:r>
          </a:p>
          <a:p>
            <a:r>
              <a:rPr lang="en-US" sz="1200" dirty="0">
                <a:solidFill>
                  <a:schemeClr val="bg1"/>
                </a:solidFill>
              </a:rPr>
              <a:t>reason by using the five categories provided in the </a:t>
            </a:r>
          </a:p>
          <a:p>
            <a:r>
              <a:rPr lang="en-US" sz="1200" dirty="0">
                <a:solidFill>
                  <a:schemeClr val="bg1"/>
                </a:solidFill>
              </a:rPr>
              <a:t>dataset obtained by U.S. Bureau of Transportation </a:t>
            </a:r>
          </a:p>
          <a:p>
            <a:r>
              <a:rPr lang="en-US" sz="1200" dirty="0">
                <a:solidFill>
                  <a:schemeClr val="bg1"/>
                </a:solidFill>
              </a:rPr>
              <a:t>Statistics (BTS); carrier delay, weather delay, aviation </a:t>
            </a:r>
          </a:p>
          <a:p>
            <a:r>
              <a:rPr lang="en-US" sz="1200" dirty="0">
                <a:solidFill>
                  <a:schemeClr val="bg1"/>
                </a:solidFill>
              </a:rPr>
              <a:t>delay, security delay, or late aircraft.</a:t>
            </a:r>
          </a:p>
          <a:p>
            <a:endParaRPr lang="en-US" sz="1200" dirty="0">
              <a:solidFill>
                <a:schemeClr val="bg1"/>
              </a:solidFill>
            </a:endParaRPr>
          </a:p>
          <a:p>
            <a:r>
              <a:rPr lang="en-US" sz="1200" dirty="0">
                <a:solidFill>
                  <a:schemeClr val="bg1"/>
                </a:solidFill>
              </a:rPr>
              <a:t>This topic was selected because each of us on the team </a:t>
            </a:r>
          </a:p>
          <a:p>
            <a:r>
              <a:rPr lang="en-US" sz="1200" dirty="0">
                <a:solidFill>
                  <a:schemeClr val="bg1"/>
                </a:solidFill>
              </a:rPr>
              <a:t>travel frequently for work and pleasure. The idea of </a:t>
            </a:r>
          </a:p>
          <a:p>
            <a:r>
              <a:rPr lang="en-US" sz="1200" dirty="0">
                <a:solidFill>
                  <a:schemeClr val="bg1"/>
                </a:solidFill>
              </a:rPr>
              <a:t>digging into the data about delays intrigued us since we </a:t>
            </a:r>
          </a:p>
          <a:p>
            <a:r>
              <a:rPr lang="en-US" sz="1200" dirty="0">
                <a:solidFill>
                  <a:schemeClr val="bg1"/>
                </a:solidFill>
              </a:rPr>
              <a:t>have experienced the disruption of it often. </a:t>
            </a:r>
            <a:endParaRPr lang="en-US" sz="1200" dirty="0">
              <a:solidFill>
                <a:schemeClr val="bg1"/>
              </a:solidFill>
              <a:highlight>
                <a:srgbClr val="FFFF00"/>
              </a:highlight>
            </a:endParaRPr>
          </a:p>
          <a:p>
            <a:endParaRPr lang="en-US" sz="1200" dirty="0">
              <a:solidFill>
                <a:schemeClr val="bg1"/>
              </a:solidFill>
            </a:endParaRPr>
          </a:p>
          <a:p>
            <a:r>
              <a:rPr lang="en-US" sz="1200" dirty="0">
                <a:solidFill>
                  <a:schemeClr val="bg1"/>
                </a:solidFill>
              </a:rPr>
              <a:t>We collected the dataset from U.S. Bureau of </a:t>
            </a:r>
          </a:p>
          <a:p>
            <a:r>
              <a:rPr lang="en-US" sz="1200" dirty="0">
                <a:solidFill>
                  <a:schemeClr val="bg1"/>
                </a:solidFill>
              </a:rPr>
              <a:t>Transportation Statistics (BTS) as a csv file. The reason we chose this data is because it is a reliable source as well as having a robust amount of data for us to analyze. We </a:t>
            </a:r>
          </a:p>
          <a:p>
            <a:r>
              <a:rPr lang="en-US" sz="1200" dirty="0">
                <a:solidFill>
                  <a:schemeClr val="bg1"/>
                </a:solidFill>
              </a:rPr>
              <a:t>wrote and executed Python script in </a:t>
            </a:r>
            <a:r>
              <a:rPr lang="en-US" sz="1200" dirty="0" err="1">
                <a:solidFill>
                  <a:schemeClr val="bg1"/>
                </a:solidFill>
              </a:rPr>
              <a:t>Jupyter</a:t>
            </a:r>
            <a:r>
              <a:rPr lang="en-US" sz="1200" dirty="0">
                <a:solidFill>
                  <a:schemeClr val="bg1"/>
                </a:solidFill>
              </a:rPr>
              <a:t> Notebook to explore the data.  We included Matplotlib and various </a:t>
            </a:r>
          </a:p>
          <a:p>
            <a:r>
              <a:rPr lang="en-US" sz="1200" dirty="0">
                <a:solidFill>
                  <a:schemeClr val="bg1"/>
                </a:solidFill>
              </a:rPr>
              <a:t>libraries for data visualization. Cleaned up the raw data in the csv file, renamed columns, removed all null values, </a:t>
            </a:r>
          </a:p>
          <a:p>
            <a:r>
              <a:rPr lang="en-US" sz="1200" dirty="0">
                <a:solidFill>
                  <a:schemeClr val="bg1"/>
                </a:solidFill>
              </a:rPr>
              <a:t>and created a new data frame for our calculations.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59B2-6DF5-5F71-636C-124C0DF86BA5}"/>
              </a:ext>
            </a:extLst>
          </p:cNvPr>
          <p:cNvSpPr>
            <a:spLocks noGrp="1"/>
          </p:cNvSpPr>
          <p:nvPr>
            <p:ph type="title"/>
          </p:nvPr>
        </p:nvSpPr>
        <p:spPr/>
        <p:txBody>
          <a:bodyPr/>
          <a:lstStyle/>
          <a:p>
            <a:r>
              <a:rPr lang="en-US" sz="1800" b="1" dirty="0">
                <a:solidFill>
                  <a:srgbClr val="FFFFFF"/>
                </a:solidFill>
                <a:effectLst/>
                <a:latin typeface="Arial" panose="020B0604020202020204" pitchFamily="34" charset="0"/>
                <a:ea typeface="Arial" panose="020B0604020202020204" pitchFamily="34" charset="0"/>
              </a:rPr>
              <a:t>Top 3 Questions to Answer </a:t>
            </a:r>
            <a:endParaRPr lang="en-US" dirty="0"/>
          </a:p>
        </p:txBody>
      </p:sp>
      <p:sp>
        <p:nvSpPr>
          <p:cNvPr id="3" name="Content Placeholder 2">
            <a:extLst>
              <a:ext uri="{FF2B5EF4-FFF2-40B4-BE49-F238E27FC236}">
                <a16:creationId xmlns:a16="http://schemas.microsoft.com/office/drawing/2014/main" id="{6954BFEC-95EE-17DF-3E86-1AFC8E7C1530}"/>
              </a:ext>
            </a:extLst>
          </p:cNvPr>
          <p:cNvSpPr>
            <a:spLocks noGrp="1"/>
          </p:cNvSpPr>
          <p:nvPr>
            <p:ph idx="1"/>
          </p:nvPr>
        </p:nvSpPr>
        <p:spPr>
          <a:xfrm>
            <a:off x="370737" y="1345588"/>
            <a:ext cx="8402525" cy="1728192"/>
          </a:xfrm>
        </p:spPr>
        <p:txBody>
          <a:bodyPr/>
          <a:lstStyle/>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On-Time Performance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percentage of flights that are on time for each airline?</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Comparison of Delay Causes and Number of Delayed Flights by Airline: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do the causes of delays and the number of delayed flights differ across each airline?</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Airport and Airline Impact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Are delays linked to specific airports or hubs?</a:t>
            </a:r>
          </a:p>
          <a:p>
            <a:endParaRPr lang="en-US" dirty="0"/>
          </a:p>
        </p:txBody>
      </p:sp>
      <p:pic>
        <p:nvPicPr>
          <p:cNvPr id="5" name="Picture 4">
            <a:extLst>
              <a:ext uri="{FF2B5EF4-FFF2-40B4-BE49-F238E27FC236}">
                <a16:creationId xmlns:a16="http://schemas.microsoft.com/office/drawing/2014/main" id="{2063A109-98CB-8B81-4178-8285079B00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3968" y="3246090"/>
            <a:ext cx="4139952" cy="629110"/>
          </a:xfrm>
          <a:prstGeom prst="rect">
            <a:avLst/>
          </a:prstGeom>
        </p:spPr>
      </p:pic>
      <p:pic>
        <p:nvPicPr>
          <p:cNvPr id="7" name="Picture 6">
            <a:extLst>
              <a:ext uri="{FF2B5EF4-FFF2-40B4-BE49-F238E27FC236}">
                <a16:creationId xmlns:a16="http://schemas.microsoft.com/office/drawing/2014/main" id="{446C946E-8BEE-368C-1787-1E56CB009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68" y="4025316"/>
            <a:ext cx="3456384" cy="535560"/>
          </a:xfrm>
          <a:prstGeom prst="rect">
            <a:avLst/>
          </a:prstGeom>
        </p:spPr>
      </p:pic>
      <p:pic>
        <p:nvPicPr>
          <p:cNvPr id="9" name="Picture 8">
            <a:extLst>
              <a:ext uri="{FF2B5EF4-FFF2-40B4-BE49-F238E27FC236}">
                <a16:creationId xmlns:a16="http://schemas.microsoft.com/office/drawing/2014/main" id="{F8ED77B8-DA2D-B5A2-D9E8-C301704BA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850" y="5512412"/>
            <a:ext cx="3729608" cy="573039"/>
          </a:xfrm>
          <a:prstGeom prst="rect">
            <a:avLst/>
          </a:prstGeom>
        </p:spPr>
      </p:pic>
      <p:pic>
        <p:nvPicPr>
          <p:cNvPr id="11" name="Picture 10">
            <a:extLst>
              <a:ext uri="{FF2B5EF4-FFF2-40B4-BE49-F238E27FC236}">
                <a16:creationId xmlns:a16="http://schemas.microsoft.com/office/drawing/2014/main" id="{9FCC824C-5610-076F-B21B-3372C733F7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2309" b="32773"/>
          <a:stretch/>
        </p:blipFill>
        <p:spPr>
          <a:xfrm>
            <a:off x="4563128" y="4907938"/>
            <a:ext cx="4084915" cy="891480"/>
          </a:xfrm>
          <a:prstGeom prst="rect">
            <a:avLst/>
          </a:prstGeom>
        </p:spPr>
      </p:pic>
      <p:sp>
        <p:nvSpPr>
          <p:cNvPr id="12" name="TextBox 11">
            <a:extLst>
              <a:ext uri="{FF2B5EF4-FFF2-40B4-BE49-F238E27FC236}">
                <a16:creationId xmlns:a16="http://schemas.microsoft.com/office/drawing/2014/main" id="{517E05BF-F6D0-1D0C-7463-D99D6EA4DDE9}"/>
              </a:ext>
            </a:extLst>
          </p:cNvPr>
          <p:cNvSpPr txBox="1"/>
          <p:nvPr/>
        </p:nvSpPr>
        <p:spPr>
          <a:xfrm>
            <a:off x="7236296" y="6453336"/>
            <a:ext cx="1800200" cy="523220"/>
          </a:xfrm>
          <a:prstGeom prst="rect">
            <a:avLst/>
          </a:prstGeom>
          <a:noFill/>
        </p:spPr>
        <p:txBody>
          <a:bodyPr wrap="square" rtlCol="0">
            <a:spAutoFit/>
          </a:bodyPr>
          <a:lstStyle/>
          <a:p>
            <a:r>
              <a:rPr lang="en-US" sz="1400" dirty="0">
                <a:hlinkClick r:id="rId6"/>
              </a:rPr>
              <a:t>https://1000logos.net</a:t>
            </a:r>
            <a:endParaRPr lang="en-US" sz="1400" dirty="0"/>
          </a:p>
          <a:p>
            <a:endParaRPr lang="en-US" sz="1400" dirty="0"/>
          </a:p>
        </p:txBody>
      </p:sp>
    </p:spTree>
    <p:extLst>
      <p:ext uri="{BB962C8B-B14F-4D97-AF65-F5344CB8AC3E}">
        <p14:creationId xmlns:p14="http://schemas.microsoft.com/office/powerpoint/2010/main" val="2014552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On-Time Flights</a:t>
            </a:r>
            <a:endParaRPr lang="ko-KR" altLang="en-US" dirty="0"/>
          </a:p>
        </p:txBody>
      </p:sp>
      <p:sp>
        <p:nvSpPr>
          <p:cNvPr id="37" name="내용 개체 틀 36"/>
          <p:cNvSpPr>
            <a:spLocks noGrp="1"/>
          </p:cNvSpPr>
          <p:nvPr>
            <p:ph idx="1"/>
          </p:nvPr>
        </p:nvSpPr>
        <p:spPr>
          <a:xfrm>
            <a:off x="395536" y="1124744"/>
            <a:ext cx="5904655" cy="2664296"/>
          </a:xfrm>
        </p:spPr>
        <p:txBody>
          <a:bodyPr>
            <a:normAutofit lnSpcReduction="10000"/>
          </a:bodyPr>
          <a:lstStyle/>
          <a:p>
            <a:pPr fontAlgn="ctr"/>
            <a:r>
              <a:rPr lang="en-US" altLang="en-US" dirty="0"/>
              <a:t>According to the International Air Transport Association (IATA), on-time performance (OTP) is a critical indicator of an airline's reliability and is typically defined as the percentage of flights that arrive and depart within 15 minutes of their scheduled time. </a:t>
            </a:r>
          </a:p>
          <a:p>
            <a:r>
              <a:rPr lang="en-US" altLang="ko-KR" dirty="0"/>
              <a:t>The data collected and analyzed for on-time flights showed an increased during 2020 and into 2021</a:t>
            </a:r>
          </a:p>
          <a:p>
            <a:r>
              <a:rPr lang="en-US" altLang="ko-KR" dirty="0"/>
              <a:t>This is the result of a reduction in flights during COVID. A reduction in flights will minimize airport traffic making it speedier to get through security as well as the boarding process at the gate. It will also reduce the amount of air traffic which allows for on-time flights.</a:t>
            </a:r>
          </a:p>
          <a:p>
            <a:endParaRPr lang="en-US" altLang="ko-KR" dirty="0"/>
          </a:p>
          <a:p>
            <a:endParaRPr lang="ko-KR" altLang="en-US" dirty="0"/>
          </a:p>
        </p:txBody>
      </p:sp>
      <p:pic>
        <p:nvPicPr>
          <p:cNvPr id="7" name="Picture 6">
            <a:extLst>
              <a:ext uri="{FF2B5EF4-FFF2-40B4-BE49-F238E27FC236}">
                <a16:creationId xmlns:a16="http://schemas.microsoft.com/office/drawing/2014/main" id="{5F117806-3685-CC26-576C-F852B0B2B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216" y="2167619"/>
            <a:ext cx="2376264" cy="901341"/>
          </a:xfrm>
          <a:prstGeom prst="rect">
            <a:avLst/>
          </a:prstGeom>
        </p:spPr>
      </p:pic>
      <p:pic>
        <p:nvPicPr>
          <p:cNvPr id="9" name="Picture 8">
            <a:extLst>
              <a:ext uri="{FF2B5EF4-FFF2-40B4-BE49-F238E27FC236}">
                <a16:creationId xmlns:a16="http://schemas.microsoft.com/office/drawing/2014/main" id="{119A655B-739F-805A-C6C6-7C06F77C0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60" y="3789040"/>
            <a:ext cx="7519410" cy="25922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7" name="Content Placeholder 6">
            <a:extLst>
              <a:ext uri="{FF2B5EF4-FFF2-40B4-BE49-F238E27FC236}">
                <a16:creationId xmlns:a16="http://schemas.microsoft.com/office/drawing/2014/main" id="{B61A904D-AA69-933D-59A9-A4CE3CA7BE85}"/>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 y="2036563"/>
            <a:ext cx="9101871" cy="4788146"/>
          </a:xfrm>
        </p:spPr>
      </p:pic>
      <p:sp>
        <p:nvSpPr>
          <p:cNvPr id="9" name="TextBox 8">
            <a:extLst>
              <a:ext uri="{FF2B5EF4-FFF2-40B4-BE49-F238E27FC236}">
                <a16:creationId xmlns:a16="http://schemas.microsoft.com/office/drawing/2014/main" id="{B0CECAA8-E984-B8AF-CAF2-895EADA078C0}"/>
              </a:ext>
            </a:extLst>
          </p:cNvPr>
          <p:cNvSpPr txBox="1"/>
          <p:nvPr/>
        </p:nvSpPr>
        <p:spPr>
          <a:xfrm>
            <a:off x="323528" y="1052736"/>
            <a:ext cx="8496944" cy="954107"/>
          </a:xfrm>
          <a:prstGeom prst="rect">
            <a:avLst/>
          </a:prstGeom>
          <a:noFill/>
        </p:spPr>
        <p:txBody>
          <a:bodyPr wrap="square" rtlCol="0">
            <a:spAutoFit/>
          </a:bodyPr>
          <a:lstStyle/>
          <a:p>
            <a:r>
              <a:rPr lang="en-US" sz="1400" dirty="0"/>
              <a:t>There is a noticeable dip in the number of delays across all airlines in 2020, likely due to the global impact of the       COVID-19 pandemic, which significantly reduced flight operations. After 2020, a general upward trend is observed     for all airlines, indicating a recovery in flight operations and possibly an increase in flight delays as air travel resumed to more typical levels. The number of delays appears to peak around 2022 or 2023.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0808"/>
            <a:ext cx="9144000" cy="4847743"/>
          </a:xfrm>
          <a:prstGeom prst="rect">
            <a:avLst/>
          </a:prstGeom>
        </p:spPr>
      </p:pic>
    </p:spTree>
    <p:extLst>
      <p:ext uri="{BB962C8B-B14F-4D97-AF65-F5344CB8AC3E}">
        <p14:creationId xmlns:p14="http://schemas.microsoft.com/office/powerpoint/2010/main" val="238011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715036"/>
            <a:ext cx="9143999" cy="4810308"/>
          </a:xfrm>
          <a:prstGeom prst="rect">
            <a:avLst/>
          </a:prstGeom>
        </p:spPr>
      </p:pic>
    </p:spTree>
    <p:extLst>
      <p:ext uri="{BB962C8B-B14F-4D97-AF65-F5344CB8AC3E}">
        <p14:creationId xmlns:p14="http://schemas.microsoft.com/office/powerpoint/2010/main" val="2727180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43" y="1556792"/>
            <a:ext cx="9143999" cy="4847743"/>
          </a:xfrm>
          <a:prstGeom prst="rect">
            <a:avLst/>
          </a:prstGeom>
        </p:spPr>
      </p:pic>
    </p:spTree>
    <p:extLst>
      <p:ext uri="{BB962C8B-B14F-4D97-AF65-F5344CB8AC3E}">
        <p14:creationId xmlns:p14="http://schemas.microsoft.com/office/powerpoint/2010/main" val="233278438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10974</TotalTime>
  <Words>1086</Words>
  <Application>Microsoft Office PowerPoint</Application>
  <PresentationFormat>On-screen Show (4:3)</PresentationFormat>
  <Paragraphs>117</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맑은 고딕</vt:lpstr>
      <vt:lpstr>Calibri Light</vt:lpstr>
      <vt:lpstr>굴림체</vt:lpstr>
      <vt:lpstr>Arial</vt:lpstr>
      <vt:lpstr>Calibri</vt:lpstr>
      <vt:lpstr>Office 테마</vt:lpstr>
      <vt:lpstr>Flight Delay Analysis</vt:lpstr>
      <vt:lpstr>PowerPoint Presentation</vt:lpstr>
      <vt:lpstr>PowerPoint Presentation</vt:lpstr>
      <vt:lpstr>Top 3 Questions to Answer </vt:lpstr>
      <vt:lpstr>On-Time Flights</vt:lpstr>
      <vt:lpstr>Delay Patterns</vt:lpstr>
      <vt:lpstr>Delay Patterns</vt:lpstr>
      <vt:lpstr>Delay Patterns</vt:lpstr>
      <vt:lpstr>Delay Patterns</vt:lpstr>
      <vt:lpstr>Delay Patterns</vt:lpstr>
      <vt:lpstr>Delay Patterns</vt:lpstr>
      <vt:lpstr>Delay Patterns</vt:lpstr>
      <vt:lpstr>Delay Patterns</vt:lpstr>
      <vt:lpstr>Delay Patterns</vt:lpstr>
      <vt:lpstr>Delay Patterns</vt:lpstr>
      <vt:lpstr>Delay Patterns - Conclusion</vt:lpstr>
      <vt:lpstr>Airports &amp; Airlines Impact </vt:lpstr>
      <vt:lpstr>Airports &amp; Airlines Impact and Summary</vt:lpstr>
      <vt:lpstr>Do you have any questions?</vt:lpstr>
    </vt:vector>
  </TitlesOfParts>
  <Manager>Slide Members</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Heidi Fox</cp:lastModifiedBy>
  <cp:revision>23</cp:revision>
  <dcterms:created xsi:type="dcterms:W3CDTF">2010-02-01T08:03:16Z</dcterms:created>
  <dcterms:modified xsi:type="dcterms:W3CDTF">2024-08-28T23:25:05Z</dcterms:modified>
  <cp:category>www.slidemembers.com</cp:category>
  <cp:version>YESFORM Co.,Ltd.</cp:version>
</cp:coreProperties>
</file>